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6" r:id="rId5"/>
    <p:sldId id="293" r:id="rId6"/>
    <p:sldId id="294" r:id="rId7"/>
    <p:sldId id="277" r:id="rId8"/>
    <p:sldId id="258" r:id="rId9"/>
    <p:sldId id="296" r:id="rId10"/>
    <p:sldId id="295" r:id="rId11"/>
    <p:sldId id="290" r:id="rId12"/>
    <p:sldId id="297" r:id="rId13"/>
    <p:sldId id="279" r:id="rId14"/>
    <p:sldId id="303" r:id="rId15"/>
    <p:sldId id="305" r:id="rId16"/>
    <p:sldId id="308" r:id="rId17"/>
    <p:sldId id="306" r:id="rId18"/>
    <p:sldId id="307" r:id="rId19"/>
    <p:sldId id="286" r:id="rId20"/>
    <p:sldId id="312" r:id="rId21"/>
    <p:sldId id="311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0DDFAC-FDAF-4B2D-A211-F22E0449AE38}" v="76" dt="2024-07-19T08:19:22.455"/>
  </p1510:revLst>
</p1510:revInfo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3204" autoAdjust="0"/>
  </p:normalViewPr>
  <p:slideViewPr>
    <p:cSldViewPr snapToGrid="0">
      <p:cViewPr varScale="1">
        <p:scale>
          <a:sx n="75" d="100"/>
          <a:sy n="75" d="100"/>
        </p:scale>
        <p:origin x="284" y="44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7/19/2024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7/19/2024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653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256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1630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1876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7136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8225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9375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654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962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283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969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032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GENERAL Indian election analysis</a:t>
            </a:r>
            <a:br>
              <a:rPr lang="en-US" sz="4800" dirty="0"/>
            </a:br>
            <a:r>
              <a:rPr lang="en-US" sz="2800" b="0" dirty="0">
                <a:latin typeface="+mn-lt"/>
              </a:rPr>
              <a:t>using Power Bi </a:t>
            </a:r>
            <a:br>
              <a:rPr lang="en-US" sz="2800" b="0" dirty="0">
                <a:latin typeface="+mn-lt"/>
              </a:rPr>
            </a:br>
            <a:br>
              <a:rPr lang="en-US" sz="2800" b="0" dirty="0">
                <a:latin typeface="+mn-lt"/>
              </a:rPr>
            </a:br>
            <a:r>
              <a:rPr lang="en-US" sz="2800" b="0" dirty="0">
                <a:latin typeface="+mn-lt"/>
              </a:rPr>
              <a:t>presented By Daniya Ansari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571" y="40977"/>
            <a:ext cx="10935759" cy="831089"/>
          </a:xfrm>
        </p:spPr>
        <p:txBody>
          <a:bodyPr>
            <a:normAutofit/>
          </a:bodyPr>
          <a:lstStyle/>
          <a:p>
            <a:r>
              <a:rPr lang="en-US" dirty="0"/>
              <a:t>Data cleaning and preparation:​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21457" y="2735941"/>
            <a:ext cx="3046391" cy="1725993"/>
          </a:xfrm>
        </p:spPr>
        <p:txBody>
          <a:bodyPr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2"/>
                </a:solidFill>
                <a:ea typeface="Barlow" panose="00000500000000000000"/>
                <a:cs typeface="Barlow" panose="00000500000000000000"/>
                <a:sym typeface="Barlow" panose="00000500000000000000"/>
              </a:rPr>
              <a:t>Ensure data quality by checking for missing values, inconsistencies, and correcting any errors in the datasets.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FAC5F0-1AF8-4397-C454-2D0D76B99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72" y="1615825"/>
            <a:ext cx="7721600" cy="432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571" y="455843"/>
            <a:ext cx="10935759" cy="831089"/>
          </a:xfrm>
        </p:spPr>
        <p:txBody>
          <a:bodyPr>
            <a:normAutofit/>
          </a:bodyPr>
          <a:lstStyle/>
          <a:p>
            <a:r>
              <a:rPr lang="en-US" dirty="0"/>
              <a:t>Data Analysis &amp; Visualization:​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27857" y="2820608"/>
            <a:ext cx="3046391" cy="17259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2"/>
                </a:solidFill>
                <a:effectLst/>
              </a:rPr>
              <a:t>Overall Results: Create a summary of the overall election results including the total number of seats won by each party and alliance.</a:t>
            </a:r>
            <a:endParaRPr lang="en-US" sz="1800" dirty="0">
              <a:solidFill>
                <a:schemeClr val="tx2"/>
              </a:solidFill>
              <a:ea typeface="Barlow" panose="00000500000000000000"/>
              <a:cs typeface="Barlow" panose="00000500000000000000"/>
              <a:sym typeface="Barlow" panose="0000050000000000000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4F1A1C-A085-EFB2-6F89-89923BB517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3" t="1052" r="696" b="1232"/>
          <a:stretch/>
        </p:blipFill>
        <p:spPr>
          <a:xfrm>
            <a:off x="1278467" y="1549399"/>
            <a:ext cx="7857066" cy="419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96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571" y="455843"/>
            <a:ext cx="10935759" cy="831089"/>
          </a:xfrm>
        </p:spPr>
        <p:txBody>
          <a:bodyPr>
            <a:normAutofit/>
          </a:bodyPr>
          <a:lstStyle/>
          <a:p>
            <a:r>
              <a:rPr lang="en-US" dirty="0"/>
              <a:t>Data Analysis &amp; Visualization:​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44571" y="2173364"/>
            <a:ext cx="2591610" cy="1725993"/>
          </a:xfrm>
        </p:spPr>
        <p:txBody>
          <a:bodyPr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2"/>
                </a:solidFill>
                <a:ea typeface="Barlow" panose="00000500000000000000"/>
                <a:cs typeface="Barlow" panose="00000500000000000000"/>
                <a:sym typeface="Barlow" panose="00000500000000000000"/>
              </a:rPr>
              <a:t>State-wise Analysis: Visualize the performance of leading parties and alliances across different states.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A210C0-9E7F-4729-EE71-5147F9320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034" y="1346200"/>
            <a:ext cx="8575528" cy="46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840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571" y="455843"/>
            <a:ext cx="10935759" cy="831089"/>
          </a:xfrm>
        </p:spPr>
        <p:txBody>
          <a:bodyPr>
            <a:normAutofit/>
          </a:bodyPr>
          <a:lstStyle/>
          <a:p>
            <a:r>
              <a:rPr lang="en-US" dirty="0"/>
              <a:t>Data Analysis &amp; Visualization:​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4352" y="1703007"/>
            <a:ext cx="2647648" cy="172599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2"/>
                </a:solidFill>
                <a:ea typeface="Barlow" panose="00000500000000000000"/>
                <a:cs typeface="Barlow" panose="00000500000000000000"/>
                <a:sym typeface="Barlow" panose="00000500000000000000"/>
              </a:rPr>
              <a:t>Party and Alliance Comparison: Compare the performance of different parties and their respective alliances in terms of seats won, margins, and status.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  <a:ea typeface="Barlow" panose="00000500000000000000"/>
              <a:cs typeface="Barlow" panose="00000500000000000000"/>
              <a:sym typeface="Barlow" panose="0000050000000000000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6AA1A3-0ADB-E463-175C-DA689071C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439" y="1574798"/>
            <a:ext cx="8465891" cy="482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086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571" y="455843"/>
            <a:ext cx="10935759" cy="831089"/>
          </a:xfrm>
        </p:spPr>
        <p:txBody>
          <a:bodyPr>
            <a:normAutofit/>
          </a:bodyPr>
          <a:lstStyle/>
          <a:p>
            <a:r>
              <a:rPr lang="en-US" dirty="0"/>
              <a:t>Interactive dashboard:​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42190" y="2771438"/>
            <a:ext cx="3046391" cy="172599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2"/>
                </a:solidFill>
                <a:effectLst/>
              </a:rPr>
              <a:t>Trend Analysis: Identify and visualize trends in voting patterns, such as regions with high competition </a:t>
            </a:r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2"/>
                </a:solidFill>
                <a:effectLst/>
              </a:rPr>
              <a:t>(small margins) or dominance by specific parties or alliances. </a:t>
            </a:r>
            <a:endParaRPr lang="en-US" sz="1800" dirty="0">
              <a:solidFill>
                <a:schemeClr val="tx2"/>
              </a:solidFill>
              <a:ea typeface="Barlow" panose="00000500000000000000"/>
              <a:cs typeface="Barlow" panose="00000500000000000000"/>
              <a:sym typeface="Barlow" panose="0000050000000000000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D6C7B5-4A54-504D-3A73-C14616E92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8581" y="1228811"/>
            <a:ext cx="7791749" cy="519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39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571" y="83312"/>
            <a:ext cx="10935759" cy="737956"/>
          </a:xfrm>
        </p:spPr>
        <p:txBody>
          <a:bodyPr>
            <a:normAutofit/>
          </a:bodyPr>
          <a:lstStyle/>
          <a:p>
            <a:r>
              <a:rPr lang="en-US" dirty="0"/>
              <a:t>Interactive dashboard:​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87571" y="781113"/>
            <a:ext cx="10862730" cy="9257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2"/>
                </a:solidFill>
                <a:effectLst/>
              </a:rPr>
              <a:t>Create an interactive dashboard that allows users to filter and explore the data by state, constituency, </a:t>
            </a:r>
            <a:endParaRPr lang="en-US" sz="16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2"/>
                </a:solidFill>
                <a:effectLst/>
              </a:rPr>
              <a:t>party, alliance, and status. 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408F2E-88F6-501D-42C0-EA5240721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5731" y="1567543"/>
            <a:ext cx="9174599" cy="515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320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4380" y="138461"/>
            <a:ext cx="2880360" cy="680140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Insights: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091543" y="1071153"/>
            <a:ext cx="4014651" cy="5116056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dirty="0"/>
              <a:t>📊 </a:t>
            </a:r>
            <a:r>
              <a:rPr lang="en-IN" b="1" dirty="0"/>
              <a:t>Overall Performance</a:t>
            </a:r>
            <a:r>
              <a:rPr lang="en-IN" dirty="0"/>
              <a:t>:</a:t>
            </a:r>
            <a:r>
              <a:rPr lang="en-US" altLang="en-US" dirty="0"/>
              <a:t>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NDA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leads across all other alliances in all constituencies with a total margin of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1.18 million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dirty="0"/>
              <a:t>🏆 </a:t>
            </a:r>
            <a:r>
              <a:rPr lang="en-US" b="1" dirty="0"/>
              <a:t>Constituency with Highest Margin</a:t>
            </a:r>
            <a:r>
              <a:rPr lang="en-US" dirty="0"/>
              <a:t>:</a:t>
            </a:r>
            <a:r>
              <a:rPr lang="en-US" altLang="en-US" dirty="0"/>
              <a:t>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Indore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constituency has the highest total margin of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1.175 million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dirty="0"/>
              <a:t>🥇 </a:t>
            </a:r>
            <a:r>
              <a:rPr lang="en-IN" b="1" dirty="0"/>
              <a:t>Seats Won</a:t>
            </a:r>
            <a:r>
              <a:rPr lang="en-IN" dirty="0"/>
              <a:t>: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Bharatiya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Janata Party (BJP)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its alliances in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NDA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have won the highest number of seats with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239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80664" y="1018904"/>
            <a:ext cx="4430954" cy="5241368"/>
          </a:xfrm>
        </p:spPr>
        <p:txBody>
          <a:bodyPr>
            <a:normAutofit lnSpcReduction="1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dirty="0"/>
              <a:t>🗺️ </a:t>
            </a:r>
            <a:r>
              <a:rPr lang="en-IN" b="1" dirty="0"/>
              <a:t>State-wise Leading Alliances</a:t>
            </a:r>
            <a:r>
              <a:rPr lang="en-IN" dirty="0"/>
              <a:t>: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NDA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alliances are leading in the majority of states.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INDIA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alliances are in second place.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dirty="0"/>
              <a:t>⚖️ </a:t>
            </a:r>
            <a:r>
              <a:rPr lang="en-IN" b="1" dirty="0"/>
              <a:t>Small Margin Competitions</a:t>
            </a:r>
            <a:r>
              <a:rPr lang="en-IN" dirty="0"/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last 10 parties and alliances are involved in close contests.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These close competitions are taking place in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Kerala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Bihar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Maharashtra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dirty="0"/>
              <a:t>📈 </a:t>
            </a:r>
            <a:r>
              <a:rPr lang="en-IN" b="1" dirty="0"/>
              <a:t>Performance Metrics</a:t>
            </a:r>
            <a:r>
              <a:rPr lang="en-IN" dirty="0"/>
              <a:t>: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-BJP and NDA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have: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47 million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total margin.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252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total won areas.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239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seats for BJP.</a:t>
            </a:r>
          </a:p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0955" y="602546"/>
            <a:ext cx="7021577" cy="1927029"/>
          </a:xfrm>
        </p:spPr>
        <p:txBody>
          <a:bodyPr>
            <a:normAutofit fontScale="90000"/>
          </a:bodyPr>
          <a:lstStyle/>
          <a:p>
            <a:r>
              <a:rPr lang="en-IN" sz="4400" b="1" dirty="0"/>
              <a:t>Competitors and Alliances</a:t>
            </a:r>
            <a:r>
              <a:rPr lang="en-IN" sz="4400" dirty="0"/>
              <a:t>:</a:t>
            </a:r>
            <a:br>
              <a:rPr lang="en-US" dirty="0"/>
            </a:br>
            <a:endParaRPr lang="en-US" dirty="0"/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62983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5A3C7FA-57A1-071F-FD01-C478B4612966}"/>
              </a:ext>
            </a:extLst>
          </p:cNvPr>
          <p:cNvSpPr txBox="1">
            <a:spLocks/>
          </p:cNvSpPr>
          <p:nvPr/>
        </p:nvSpPr>
        <p:spPr>
          <a:xfrm>
            <a:off x="4275639" y="2838511"/>
            <a:ext cx="7916361" cy="312299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tx2"/>
                </a:solidFill>
              </a:rPr>
              <a:t>Competitors and Alliances</a:t>
            </a:r>
            <a:r>
              <a:rPr lang="en-US" sz="1600" dirty="0">
                <a:solidFill>
                  <a:schemeClr val="tx2"/>
                </a:solidFill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tx2"/>
                </a:solidFill>
              </a:rPr>
              <a:t>INC (Indian National Congress)</a:t>
            </a:r>
            <a:r>
              <a:rPr lang="en-US" sz="1600" dirty="0">
                <a:solidFill>
                  <a:schemeClr val="tx2"/>
                </a:solidFill>
              </a:rPr>
              <a:t> and </a:t>
            </a:r>
            <a:r>
              <a:rPr lang="en-US" sz="1600" b="1" dirty="0">
                <a:solidFill>
                  <a:schemeClr val="tx2"/>
                </a:solidFill>
              </a:rPr>
              <a:t>BJP (</a:t>
            </a:r>
            <a:r>
              <a:rPr lang="en-US" sz="1600" b="1" dirty="0" err="1">
                <a:solidFill>
                  <a:schemeClr val="tx2"/>
                </a:solidFill>
              </a:rPr>
              <a:t>Bharatiya</a:t>
            </a:r>
            <a:r>
              <a:rPr lang="en-US" sz="1600" b="1" dirty="0">
                <a:solidFill>
                  <a:schemeClr val="tx2"/>
                </a:solidFill>
              </a:rPr>
              <a:t> Janata Party)</a:t>
            </a:r>
            <a:r>
              <a:rPr lang="en-US" sz="1600" dirty="0">
                <a:solidFill>
                  <a:schemeClr val="tx2"/>
                </a:solidFill>
              </a:rPr>
              <a:t> are the major competitors across all other parties.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2"/>
                </a:solidFill>
              </a:rPr>
              <a:t>The major alliances are </a:t>
            </a:r>
            <a:r>
              <a:rPr lang="en-US" sz="1600" b="1" dirty="0">
                <a:solidFill>
                  <a:schemeClr val="tx2"/>
                </a:solidFill>
              </a:rPr>
              <a:t>NDA (National Democratic Alliance)</a:t>
            </a:r>
            <a:r>
              <a:rPr lang="en-US" sz="1600" dirty="0">
                <a:solidFill>
                  <a:schemeClr val="tx2"/>
                </a:solidFill>
              </a:rPr>
              <a:t> and </a:t>
            </a:r>
            <a:r>
              <a:rPr lang="en-US" sz="1600" b="1" dirty="0">
                <a:solidFill>
                  <a:schemeClr val="tx2"/>
                </a:solidFill>
              </a:rPr>
              <a:t>INDIA (Indian National Developmental Inclusive Alliance)</a:t>
            </a:r>
            <a:r>
              <a:rPr lang="en-US" sz="1600" dirty="0">
                <a:solidFill>
                  <a:schemeClr val="tx2"/>
                </a:solidFill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29761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571" y="83312"/>
            <a:ext cx="10935759" cy="737956"/>
          </a:xfrm>
        </p:spPr>
        <p:txBody>
          <a:bodyPr>
            <a:normAutofit fontScale="90000"/>
          </a:bodyPr>
          <a:lstStyle/>
          <a:p>
            <a:r>
              <a:rPr lang="en-IN" sz="4000" dirty="0"/>
              <a:t>Strategic Recommendations for INC: </a:t>
            </a:r>
            <a:r>
              <a:rPr lang="en-US" sz="4000" dirty="0"/>
              <a:t>​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CAD25E8E-0AEA-EC84-2488-C7EBFA134F21}"/>
              </a:ext>
            </a:extLst>
          </p:cNvPr>
          <p:cNvSpPr txBox="1">
            <a:spLocks/>
          </p:cNvSpPr>
          <p:nvPr/>
        </p:nvSpPr>
        <p:spPr>
          <a:xfrm>
            <a:off x="1117600" y="933739"/>
            <a:ext cx="5222239" cy="22206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roman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tx2">
                    <a:lumMod val="75000"/>
                  </a:schemeClr>
                </a:solidFill>
              </a:rPr>
              <a:t>Localize Campaigns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Focus on state-level campaigns.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Cultivate strong local leaders.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Address region-specific issues.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Objective: Connect with voters and build trust.</a:t>
            </a:r>
          </a:p>
          <a:p>
            <a:pPr marL="0" indent="0">
              <a:buFont typeface="+mj-lt"/>
              <a:buNone/>
            </a:pPr>
            <a:r>
              <a:rPr lang="en-US" sz="16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B33F71C9-1D91-76AE-A635-9295A72F8364}"/>
              </a:ext>
            </a:extLst>
          </p:cNvPr>
          <p:cNvSpPr txBox="1">
            <a:spLocks/>
          </p:cNvSpPr>
          <p:nvPr/>
        </p:nvSpPr>
        <p:spPr>
          <a:xfrm>
            <a:off x="7090829" y="886839"/>
            <a:ext cx="3829705" cy="20378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roman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chemeClr val="tx2">
                    <a:lumMod val="75000"/>
                  </a:schemeClr>
                </a:solidFill>
              </a:rPr>
              <a:t>2. Target Direct Contests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Focus on winning direct contests against BJP.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Goal: Win around 50 of the 200-odd direct contest seats with BJP.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Outcome: Help INC cross the 100-seat mark.</a:t>
            </a:r>
          </a:p>
          <a:p>
            <a:pPr marL="0" indent="0">
              <a:buFont typeface="+mj-lt"/>
              <a:buNone/>
            </a:pPr>
            <a:r>
              <a:rPr lang="en-US" sz="16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FA366FB3-4792-3434-06FC-94019163E0C5}"/>
              </a:ext>
            </a:extLst>
          </p:cNvPr>
          <p:cNvSpPr txBox="1">
            <a:spLocks/>
          </p:cNvSpPr>
          <p:nvPr/>
        </p:nvSpPr>
        <p:spPr>
          <a:xfrm>
            <a:off x="1117600" y="2910126"/>
            <a:ext cx="5222238" cy="161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roman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chemeClr val="tx2">
                    <a:lumMod val="75000"/>
                  </a:schemeClr>
                </a:solidFill>
              </a:rPr>
              <a:t>3. </a:t>
            </a:r>
            <a:r>
              <a:rPr lang="en-IN" sz="1600" b="1" dirty="0">
                <a:solidFill>
                  <a:schemeClr val="tx2">
                    <a:lumMod val="75000"/>
                  </a:schemeClr>
                </a:solidFill>
              </a:rPr>
              <a:t>Strategic Alliances</a:t>
            </a:r>
            <a:r>
              <a:rPr lang="en-IN" sz="1600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Collaborate with like-minded parties such 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Samajwadi Party (SP), </a:t>
            </a:r>
            <a:r>
              <a:rPr lang="en-IN" sz="1600" dirty="0" err="1"/>
              <a:t>Rashtriya</a:t>
            </a:r>
            <a:r>
              <a:rPr lang="en-IN" sz="1600" dirty="0"/>
              <a:t> Janata Dal (RJD), Shiv Sena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Implement strategic seat-sharing.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Objective: Optimize chances of victory in specific constituencies.</a:t>
            </a:r>
            <a:endParaRPr lang="en-US" sz="1600" dirty="0"/>
          </a:p>
          <a:p>
            <a:pPr marL="0" indent="0">
              <a:buFont typeface="+mj-lt"/>
              <a:buNone/>
            </a:pPr>
            <a:r>
              <a:rPr lang="en-US" sz="16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00717429-596A-A3BE-131D-5CCBF6D0E425}"/>
              </a:ext>
            </a:extLst>
          </p:cNvPr>
          <p:cNvSpPr txBox="1">
            <a:spLocks/>
          </p:cNvSpPr>
          <p:nvPr/>
        </p:nvSpPr>
        <p:spPr>
          <a:xfrm>
            <a:off x="6784974" y="3037125"/>
            <a:ext cx="5407025" cy="161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roman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chemeClr val="tx2">
                    <a:lumMod val="75000"/>
                  </a:schemeClr>
                </a:solidFill>
              </a:rPr>
              <a:t>4. Focus on Key States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Prioritize states where INC has historically performed well: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Kerala, Punjab, Parts of Karnataka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Objective: Consistent victories in these states to contribute significantly to the overall seat count.</a:t>
            </a:r>
          </a:p>
          <a:p>
            <a:pPr marL="0" indent="0">
              <a:buFont typeface="+mj-lt"/>
              <a:buNone/>
            </a:pPr>
            <a:r>
              <a:rPr lang="en-US" sz="16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66464DB-B2CF-123D-1128-D5404C56A9B3}"/>
              </a:ext>
            </a:extLst>
          </p:cNvPr>
          <p:cNvSpPr txBox="1">
            <a:spLocks/>
          </p:cNvSpPr>
          <p:nvPr/>
        </p:nvSpPr>
        <p:spPr>
          <a:xfrm>
            <a:off x="1093676" y="5223448"/>
            <a:ext cx="10234724" cy="161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roman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chemeClr val="tx2">
                    <a:lumMod val="75000"/>
                  </a:schemeClr>
                </a:solidFill>
              </a:rPr>
              <a:t>5. Address Voter Concerns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Focus on addressing issues such 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Joblessness, Rising prices. Economic challenges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Objective: Connect with voters and resonate positively by addressing their concerns.</a:t>
            </a:r>
          </a:p>
          <a:p>
            <a:pPr marL="0" indent="0">
              <a:buFont typeface="+mj-lt"/>
              <a:buNone/>
            </a:pPr>
            <a:r>
              <a:rPr lang="en-US" sz="1600" dirty="0">
                <a:solidFill>
                  <a:schemeClr val="tx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56301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2"/>
            <a:ext cx="5928360" cy="828186"/>
          </a:xfrm>
        </p:spPr>
        <p:txBody>
          <a:bodyPr/>
          <a:lstStyle/>
          <a:p>
            <a:r>
              <a:rPr lang="en-US" dirty="0"/>
              <a:t>WHAT IS power bi?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274423" y="1846217"/>
            <a:ext cx="3431177" cy="4728753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3700" b="1" dirty="0"/>
              <a:t>Data Connectivity and Integration</a:t>
            </a:r>
            <a:r>
              <a:rPr lang="en-US" sz="3700" dirty="0"/>
              <a:t>:</a:t>
            </a:r>
          </a:p>
          <a:p>
            <a:r>
              <a:rPr lang="en-US" sz="3700" dirty="0"/>
              <a:t>Power BI can connect to a wide range of data sources, including databases, cloud services, Excel spreadsheets, and on-premises data sources. This flexibility makes it easy to consolidate data from multiple sources into a single, cohesive view.</a:t>
            </a:r>
          </a:p>
          <a:p>
            <a:pPr marL="0" indent="0">
              <a:buNone/>
            </a:pPr>
            <a:r>
              <a:rPr lang="en-US" sz="3700" b="1" dirty="0"/>
              <a:t>Interactive Visualizations</a:t>
            </a:r>
            <a:r>
              <a:rPr lang="en-US" sz="37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700" dirty="0"/>
              <a:t>Users can create a variety of visualizations, such as charts, graphs, maps, and tables, which can be easily customized and interacted with. These visualizations help in exploring and presenting data insights effectively.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05600" y="1840902"/>
            <a:ext cx="4700920" cy="4419370"/>
          </a:xfrm>
        </p:spPr>
        <p:txBody>
          <a:bodyPr>
            <a:normAutofit/>
          </a:bodyPr>
          <a:lstStyle/>
          <a:p>
            <a:r>
              <a:rPr lang="en-US" sz="1200" b="1" dirty="0"/>
              <a:t>User-Friendly Interface</a:t>
            </a:r>
            <a:r>
              <a:rPr lang="en-US" sz="1200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Power BI offers an intuitive drag-and-drop interface, making it accessible to users with varying levels of technical expertise. This user-friendly design allows users to quickly build and modify reports and dashboards without needing extensive coding skills.</a:t>
            </a:r>
          </a:p>
          <a:p>
            <a:endParaRPr lang="en-US" sz="1200" dirty="0"/>
          </a:p>
          <a:p>
            <a:r>
              <a:rPr lang="en-US" sz="1200" b="1" dirty="0"/>
              <a:t>Collaboration and Sharing</a:t>
            </a:r>
            <a:r>
              <a:rPr lang="en-US" sz="1200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Power BI provides robust collaboration features, allowing users to share reports and dashboards with colleagues and stakeholders. Reports can be published to the Power BI service, embedded in other applications</a:t>
            </a:r>
          </a:p>
          <a:p>
            <a:endParaRPr lang="en-US" dirty="0"/>
          </a:p>
          <a:p>
            <a:endParaRPr lang="en-US" b="1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819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865" y="1312337"/>
            <a:ext cx="5693470" cy="607907"/>
          </a:xfrm>
        </p:spPr>
        <p:txBody>
          <a:bodyPr>
            <a:normAutofit fontScale="90000"/>
          </a:bodyPr>
          <a:lstStyle/>
          <a:p>
            <a:r>
              <a:rPr lang="en-US" dirty="0"/>
              <a:t>Aims &amp; Objective: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0291B1A-A478-C497-2018-06CBC833FE12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4123267" y="2333098"/>
            <a:ext cx="7929395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Integration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Merge election results with party alliance data to see which alliances lead or trail in constituencies.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Cleaning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Check for and fix missing values and errors in dataset.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Analysis &amp; Visualization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-Overall Results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Summary of seats won by each party/alliance.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-State-wise Analysis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Performance across states.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-Constituency-wise Analysis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Victory/defeat margins.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-Comparison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Compare party/alliance performance in seats won and margins.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368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9398" y="1684868"/>
            <a:ext cx="5693470" cy="607907"/>
          </a:xfrm>
        </p:spPr>
        <p:txBody>
          <a:bodyPr>
            <a:normAutofit fontScale="90000"/>
          </a:bodyPr>
          <a:lstStyle/>
          <a:p>
            <a:r>
              <a:rPr lang="en-US" dirty="0"/>
              <a:t>Aims &amp; Objective: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0291B1A-A478-C497-2018-06CBC833FE12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4123267" y="2610098"/>
            <a:ext cx="7929395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Dashboard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-Trend Analysis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Identify voting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-Filters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Explore data by state, constituency, party, and alliance.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-KPIs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Display total seats, average margin, and constituencies won.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Insights &amp; Recommendations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-Report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Summarize key insights.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-Strategies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Recommend improvements for future elections.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0492" y="313226"/>
            <a:ext cx="5791975" cy="72817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DataSets</a:t>
            </a:r>
            <a:r>
              <a:rPr lang="en-US" dirty="0"/>
              <a:t> : </a:t>
            </a:r>
            <a:br>
              <a:rPr lang="en-US" dirty="0"/>
            </a:br>
            <a:r>
              <a:rPr lang="en-US" sz="3200" b="0" dirty="0">
                <a:latin typeface="+mn-lt"/>
              </a:rPr>
              <a:t>election Details</a:t>
            </a:r>
            <a:endParaRPr lang="en-US" dirty="0"/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62983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1D567C9-7127-4130-9831-D3F256ADDC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9208" y="1541416"/>
            <a:ext cx="7810868" cy="391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0492" y="313226"/>
            <a:ext cx="5791975" cy="72817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DataSets</a:t>
            </a:r>
            <a:r>
              <a:rPr lang="en-US" dirty="0"/>
              <a:t> : </a:t>
            </a:r>
            <a:br>
              <a:rPr lang="en-US" dirty="0"/>
            </a:br>
            <a:r>
              <a:rPr lang="en-US" sz="3200" b="0" dirty="0">
                <a:latin typeface="+mn-lt"/>
              </a:rPr>
              <a:t>Alliance details</a:t>
            </a:r>
            <a:endParaRPr lang="en-US" dirty="0"/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62983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9977CF0-6102-F3A9-4F76-9F790A61E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2066" y="1226042"/>
            <a:ext cx="3640671" cy="559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268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1068" y="190125"/>
            <a:ext cx="3970866" cy="1113768"/>
          </a:xfrm>
        </p:spPr>
        <p:txBody>
          <a:bodyPr>
            <a:normAutofit/>
          </a:bodyPr>
          <a:lstStyle/>
          <a:p>
            <a:r>
              <a:rPr lang="en-US" sz="2800" dirty="0"/>
              <a:t>Data Description: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62983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83FDF19-EF94-6727-F4CD-D07386D5345D}"/>
              </a:ext>
            </a:extLst>
          </p:cNvPr>
          <p:cNvSpPr txBox="1"/>
          <p:nvPr/>
        </p:nvSpPr>
        <p:spPr>
          <a:xfrm>
            <a:off x="4177668" y="1600201"/>
            <a:ext cx="777726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  <a:effectLst/>
              </a:rPr>
              <a:t>1. Election Results Data: </a:t>
            </a:r>
            <a:endParaRPr lang="en-US" b="1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  <a:effectLst/>
              </a:rPr>
              <a:t>- `_id`: Unique identifier for each record. 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  <a:effectLst/>
              </a:rPr>
              <a:t>- `State`: Name of the state. 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  <a:effectLst/>
              </a:rPr>
              <a:t>- `Const. No.`: Constituency number. 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  <a:effectLst/>
              </a:rPr>
              <a:t>- `Constituency`: Name of the constituency. 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  <a:effectLst/>
              </a:rPr>
              <a:t>- `Leading Candidate`: Name of the leading candidate. 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  <a:effectLst/>
              </a:rPr>
              <a:t>- `Leading Party`: Name of the leading party. 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  <a:effectLst/>
              </a:rPr>
              <a:t>- `Trailing Candidate`: Name of the trailing candidate. 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  <a:effectLst/>
              </a:rPr>
              <a:t>- `Trailing Party`: Name of the trailing party. 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  <a:effectLst/>
              </a:rPr>
              <a:t>- `Margin`: Vote margin between the leading and trailing candidates. </a:t>
            </a: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800" dirty="0">
                <a:solidFill>
                  <a:schemeClr val="tx2"/>
                </a:solidFill>
                <a:effectLst/>
              </a:rPr>
              <a:t>`Status`: Status of the election result (e.g., Won, Lost, Leading, Trailing). 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sz="1800" b="1" dirty="0">
                <a:solidFill>
                  <a:schemeClr val="tx2"/>
                </a:solidFill>
                <a:effectLst/>
              </a:rPr>
              <a:t>2. Party Alliance Data: </a:t>
            </a:r>
            <a:endParaRPr lang="en-US" b="1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  <a:effectLst/>
              </a:rPr>
              <a:t>- `Party Name`: Name of the political party. 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  <a:effectLst/>
              </a:rPr>
              <a:t>- `Alliance Name`: Name of the political alliance the party belongs to. </a:t>
            </a:r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768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999" y="203201"/>
            <a:ext cx="11751731" cy="645276"/>
          </a:xfrm>
        </p:spPr>
        <p:txBody>
          <a:bodyPr>
            <a:normAutofit/>
          </a:bodyPr>
          <a:lstStyle/>
          <a:p>
            <a:r>
              <a:rPr lang="en-US" sz="3200" dirty="0"/>
              <a:t>loading data and Transformation in power Bi​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913" y="1420708"/>
            <a:ext cx="3492950" cy="1951523"/>
          </a:xfrm>
        </p:spPr>
        <p:txBody>
          <a:bodyPr>
            <a:normAutofit fontScale="70000" lnSpcReduction="20000"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b="1" dirty="0">
                <a:latin typeface="Georgia" panose="02040502050405020303" pitchFamily="18" charset="0"/>
              </a:rPr>
              <a:t>HOME TAB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b="1" dirty="0">
                <a:latin typeface="Georgia" panose="02040502050405020303" pitchFamily="18" charset="0"/>
              </a:rPr>
              <a:t>GET DATA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b="1" dirty="0">
                <a:latin typeface="Georgia" panose="02040502050405020303" pitchFamily="18" charset="0"/>
              </a:rPr>
              <a:t>SELECT DATA TYPE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b="1" dirty="0">
                <a:latin typeface="Georgia" panose="02040502050405020303" pitchFamily="18" charset="0"/>
              </a:rPr>
              <a:t>SELECT DATA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b="1" dirty="0">
                <a:latin typeface="Georgia" panose="02040502050405020303" pitchFamily="18" charset="0"/>
              </a:rPr>
              <a:t>LOAD AND TRANSFORM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0756F4-09AA-6006-12D9-E032C61C8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1865" y="1985742"/>
            <a:ext cx="7721600" cy="432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31" y="33967"/>
            <a:ext cx="11836400" cy="865307"/>
          </a:xfrm>
        </p:spPr>
        <p:txBody>
          <a:bodyPr>
            <a:normAutofit/>
          </a:bodyPr>
          <a:lstStyle/>
          <a:p>
            <a:r>
              <a:rPr lang="en-US" sz="3200" dirty="0"/>
              <a:t>Data Integration: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269" y="1031244"/>
            <a:ext cx="10075330" cy="1144692"/>
          </a:xfrm>
        </p:spPr>
        <p:txBody>
          <a:bodyPr>
            <a:normAutofit/>
          </a:bodyPr>
          <a:lstStyle/>
          <a:p>
            <a:r>
              <a:rPr lang="en-US" sz="1800" dirty="0">
                <a:ea typeface="Barlow" panose="00000500000000000000"/>
                <a:cs typeface="Barlow" panose="00000500000000000000"/>
                <a:sym typeface="Barlow" panose="00000500000000000000"/>
              </a:rPr>
              <a:t>Combine the election results data with the party alliance data to get a comprehensive view of which alliances are leading or trailing in various constituencies.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5D9A93-ADB1-2E1B-0349-F6FF6F5F4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334" y="2219005"/>
            <a:ext cx="8026399" cy="443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58137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sharepoint/v3"/>
    <ds:schemaRef ds:uri="http://purl.org/dc/elements/1.1/"/>
    <ds:schemaRef ds:uri="71af3243-3dd4-4a8d-8c0d-dd76da1f02a5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230e9df3-be65-4c73-a93b-d1236ebd677e"/>
    <ds:schemaRef ds:uri="16c05727-aa75-4e4a-9b5f-8a80a1165891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Colorful abstract pitch deck</Template>
  <TotalTime>201</TotalTime>
  <Words>1139</Words>
  <Application>Microsoft Office PowerPoint</Application>
  <PresentationFormat>Widescreen</PresentationFormat>
  <Paragraphs>163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Avenir Next LT Pro</vt:lpstr>
      <vt:lpstr>Barlow</vt:lpstr>
      <vt:lpstr>Calibri</vt:lpstr>
      <vt:lpstr>Georgia</vt:lpstr>
      <vt:lpstr>Wingdings</vt:lpstr>
      <vt:lpstr>Custom</vt:lpstr>
      <vt:lpstr>GENERAL Indian election analysis using Power Bi   presented By Daniya Ansari</vt:lpstr>
      <vt:lpstr>WHAT IS power bi?</vt:lpstr>
      <vt:lpstr>Aims &amp; Objective:</vt:lpstr>
      <vt:lpstr>Aims &amp; Objective:</vt:lpstr>
      <vt:lpstr>DataSets :  election Details</vt:lpstr>
      <vt:lpstr>DataSets :  Alliance details</vt:lpstr>
      <vt:lpstr>Data Description:</vt:lpstr>
      <vt:lpstr>loading data and Transformation in power Bi​</vt:lpstr>
      <vt:lpstr>Data Integration:</vt:lpstr>
      <vt:lpstr>Data cleaning and preparation:​</vt:lpstr>
      <vt:lpstr>Data Analysis &amp; Visualization:​</vt:lpstr>
      <vt:lpstr>Data Analysis &amp; Visualization:​</vt:lpstr>
      <vt:lpstr>Data Analysis &amp; Visualization:​</vt:lpstr>
      <vt:lpstr>Interactive dashboard:​</vt:lpstr>
      <vt:lpstr>Interactive dashboard:​</vt:lpstr>
      <vt:lpstr>Insights:</vt:lpstr>
      <vt:lpstr>Competitors and Alliances: </vt:lpstr>
      <vt:lpstr>Strategic Recommendations for INC: ​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Daniya Ansari</dc:creator>
  <cp:lastModifiedBy>Daniya Ansari</cp:lastModifiedBy>
  <cp:revision>3</cp:revision>
  <dcterms:created xsi:type="dcterms:W3CDTF">2024-07-18T13:38:21Z</dcterms:created>
  <dcterms:modified xsi:type="dcterms:W3CDTF">2024-07-19T11:47:12Z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